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0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325" r:id="rId3"/>
    <p:sldId id="258" r:id="rId4"/>
    <p:sldId id="259" r:id="rId5"/>
    <p:sldId id="302" r:id="rId6"/>
    <p:sldId id="260" r:id="rId7"/>
    <p:sldId id="326" r:id="rId8"/>
    <p:sldId id="327" r:id="rId9"/>
    <p:sldId id="271" r:id="rId10"/>
    <p:sldId id="305" r:id="rId11"/>
    <p:sldId id="328" r:id="rId12"/>
    <p:sldId id="267" r:id="rId13"/>
    <p:sldId id="266" r:id="rId14"/>
    <p:sldId id="269" r:id="rId15"/>
    <p:sldId id="261" r:id="rId16"/>
    <p:sldId id="262" r:id="rId17"/>
    <p:sldId id="268" r:id="rId18"/>
    <p:sldId id="265" r:id="rId19"/>
    <p:sldId id="263" r:id="rId20"/>
    <p:sldId id="275" r:id="rId21"/>
    <p:sldId id="276" r:id="rId22"/>
    <p:sldId id="330" r:id="rId23"/>
    <p:sldId id="331" r:id="rId24"/>
    <p:sldId id="310" r:id="rId25"/>
    <p:sldId id="324" r:id="rId26"/>
    <p:sldId id="282" r:id="rId27"/>
    <p:sldId id="332" r:id="rId28"/>
    <p:sldId id="285" r:id="rId29"/>
    <p:sldId id="333" r:id="rId30"/>
    <p:sldId id="283" r:id="rId31"/>
    <p:sldId id="334" r:id="rId32"/>
    <p:sldId id="336" r:id="rId33"/>
    <p:sldId id="278" r:id="rId34"/>
    <p:sldId id="337" r:id="rId35"/>
    <p:sldId id="335" r:id="rId36"/>
    <p:sldId id="312" r:id="rId37"/>
    <p:sldId id="292" r:id="rId38"/>
    <p:sldId id="293" r:id="rId39"/>
    <p:sldId id="294" r:id="rId40"/>
    <p:sldId id="299" r:id="rId41"/>
    <p:sldId id="301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325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326"/>
            <p14:sldId id="327"/>
            <p14:sldId id="271"/>
            <p14:sldId id="305"/>
            <p14:sldId id="328"/>
            <p14:sldId id="267"/>
            <p14:sldId id="266"/>
            <p14:sldId id="269"/>
            <p14:sldId id="261"/>
            <p14:sldId id="262"/>
            <p14:sldId id="268"/>
            <p14:sldId id="265"/>
            <p14:sldId id="263"/>
          </p14:sldIdLst>
        </p14:section>
        <p14:section name="Trainers" id="{04FB701F-B170-4C26-B69A-16EFD97E4F7A}">
          <p14:sldIdLst>
            <p14:sldId id="275"/>
            <p14:sldId id="276"/>
            <p14:sldId id="330"/>
            <p14:sldId id="331"/>
            <p14:sldId id="310"/>
            <p14:sldId id="324"/>
            <p14:sldId id="282"/>
            <p14:sldId id="332"/>
            <p14:sldId id="285"/>
            <p14:sldId id="333"/>
            <p14:sldId id="283"/>
            <p14:sldId id="334"/>
            <p14:sldId id="336"/>
            <p14:sldId id="278"/>
            <p14:sldId id="337"/>
            <p14:sldId id="335"/>
            <p14:sldId id="312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844" autoAdjust="0"/>
  </p:normalViewPr>
  <p:slideViewPr>
    <p:cSldViewPr showGuides="1">
      <p:cViewPr varScale="1">
        <p:scale>
          <a:sx n="48" d="100"/>
          <a:sy n="48" d="100"/>
        </p:scale>
        <p:origin x="53" y="63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806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9937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84B8A58-7C43-4BB9-8349-962C2209C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5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659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hellenic.com/" TargetMode="External"/><Relationship Id="rId2" Type="http://schemas.openxmlformats.org/officeDocument/2006/relationships/hyperlink" Target="https://bg.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it.bg/" TargetMode="External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btech.com/career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uperhosting.bg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avr.com/expertise/software-engineering/enterprise-business-application-integration/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aulia.com/company/careers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www.softwaregroup.com/" TargetMode="Externa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ww.postbank.bg/" TargetMode="Externa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tion-softw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taulia.com/company/careers/" TargetMode="External"/><Relationship Id="rId3" Type="http://schemas.openxmlformats.org/officeDocument/2006/relationships/image" Target="../media/image22.jp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29.png"/><Relationship Id="rId2" Type="http://schemas.openxmlformats.org/officeDocument/2006/relationships/hyperlink" Target="https://www.xs-software.com/" TargetMode="External"/><Relationship Id="rId16" Type="http://schemas.openxmlformats.org/officeDocument/2006/relationships/hyperlink" Target="https://de.draftkings.com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25.jpg"/><Relationship Id="rId14" Type="http://schemas.openxmlformats.org/officeDocument/2006/relationships/hyperlink" Target="https://indeavr.com/expertise/software-engineering/enterprise-business-application-integration/" TargetMode="External"/><Relationship Id="rId22" Type="http://schemas.openxmlformats.org/officeDocument/2006/relationships/hyperlink" Target="https://createx.b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/>
          </a:bodyPr>
          <a:lstStyle/>
          <a:p>
            <a:r>
              <a:rPr lang="en-US" dirty="0"/>
              <a:t>Coca‑Cola HBC is one of the world's        largest bottlers of brands from                                 the Coca‑Cola company</a:t>
            </a:r>
          </a:p>
          <a:p>
            <a:r>
              <a:rPr lang="en-US" dirty="0"/>
              <a:t>CCHBC started operations in Bulgaria in 1992 and since then is one of the biggest contributors to the local economy </a:t>
            </a:r>
          </a:p>
          <a:p>
            <a:r>
              <a:rPr lang="en-US" dirty="0"/>
              <a:t>Global company with over 30 thousand engaged people</a:t>
            </a:r>
          </a:p>
          <a:p>
            <a:r>
              <a:rPr lang="en-US" dirty="0">
                <a:hlinkClick r:id="rId2"/>
              </a:rPr>
              <a:t>https://bg.coca-colahellenic.com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 descr="Text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3764"/>
          <a:stretch/>
        </p:blipFill>
        <p:spPr>
          <a:xfrm>
            <a:off x="8321838" y="1196125"/>
            <a:ext cx="3619808" cy="13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Site design</a:t>
            </a:r>
          </a:p>
          <a:p>
            <a:r>
              <a:rPr lang="en-US" sz="3400" dirty="0"/>
              <a:t>Website optimization – SEO</a:t>
            </a:r>
          </a:p>
          <a:p>
            <a:r>
              <a:rPr lang="en-US" sz="3400" dirty="0"/>
              <a:t>Online advertising – PPC</a:t>
            </a:r>
          </a:p>
          <a:p>
            <a:r>
              <a:rPr lang="en-US" sz="3400" dirty="0"/>
              <a:t>Social media marketing</a:t>
            </a:r>
          </a:p>
          <a:p>
            <a:r>
              <a:rPr lang="en-US" sz="3400" dirty="0"/>
              <a:t>Copywriting</a:t>
            </a:r>
          </a:p>
          <a:p>
            <a:r>
              <a:rPr lang="en-US" sz="3400" dirty="0"/>
              <a:t>Creative concept and design</a:t>
            </a:r>
          </a:p>
          <a:p>
            <a:r>
              <a:rPr lang="en-US" sz="3400" dirty="0">
                <a:hlinkClick r:id="rId2"/>
              </a:rPr>
              <a:t>https://createx.bg/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CreateX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0" y="1539000"/>
            <a:ext cx="3659073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12+ years </a:t>
            </a:r>
            <a:r>
              <a:rPr lang="en-US" b="1" dirty="0"/>
              <a:t>programming  business-orientated solutions</a:t>
            </a:r>
          </a:p>
          <a:p>
            <a:pPr lvl="1"/>
            <a:r>
              <a:rPr lang="en-GB" dirty="0"/>
              <a:t>ERP Systems</a:t>
            </a:r>
          </a:p>
          <a:p>
            <a:pPr lvl="1"/>
            <a:r>
              <a:rPr lang="en-GB" dirty="0"/>
              <a:t>Mobile iOS &amp; Android</a:t>
            </a:r>
          </a:p>
          <a:p>
            <a:pPr lvl="1"/>
            <a:r>
              <a:rPr lang="en-GB" dirty="0"/>
              <a:t>Server Management</a:t>
            </a:r>
          </a:p>
          <a:p>
            <a:r>
              <a:rPr lang="en-US" dirty="0"/>
              <a:t>Sofia, Plovdiv, Varna and Ruse offices</a:t>
            </a:r>
            <a:endParaRPr lang="en-GB" dirty="0"/>
          </a:p>
          <a:p>
            <a:r>
              <a:rPr lang="en-GB" dirty="0"/>
              <a:t>Looking for .NET developers</a:t>
            </a:r>
          </a:p>
          <a:p>
            <a:r>
              <a:rPr lang="en-GB" dirty="0">
                <a:hlinkClick r:id="rId2"/>
              </a:rPr>
              <a:t>https://www.smartit.bg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7" name="Picture 6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25461" r="4121" b="25762"/>
          <a:stretch/>
        </p:blipFill>
        <p:spPr>
          <a:xfrm>
            <a:off x="7123862" y="2214000"/>
            <a:ext cx="4812875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Award-winning</a:t>
            </a:r>
            <a:r>
              <a:rPr lang="en-US" b="1" dirty="0"/>
              <a:t> sports </a:t>
            </a:r>
            <a:br>
              <a:rPr lang="en-US" b="1" dirty="0"/>
            </a:br>
            <a:r>
              <a:rPr lang="en-US" b="1" dirty="0"/>
              <a:t>betting solutions</a:t>
            </a:r>
          </a:p>
          <a:p>
            <a:r>
              <a:rPr lang="en-US" dirty="0"/>
              <a:t>iGaming platform</a:t>
            </a:r>
          </a:p>
          <a:p>
            <a:r>
              <a:rPr lang="en-GB" dirty="0"/>
              <a:t>Looking for developers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mostly with JS and .NET</a:t>
            </a:r>
            <a:endParaRPr lang="en-GB" dirty="0"/>
          </a:p>
          <a:p>
            <a:r>
              <a:rPr lang="en-US" dirty="0">
                <a:hlinkClick r:id="rId2"/>
              </a:rPr>
              <a:t>https://www.sbtech.com/careers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7A543FA-0099-4CF8-9314-CC2C4AC0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1494000"/>
            <a:ext cx="373155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</a:t>
            </a:r>
          </a:p>
          <a:p>
            <a:pPr lvl="1"/>
            <a:r>
              <a:rPr lang="en-GB" dirty="0"/>
              <a:t>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276167" y="3526658"/>
            <a:ext cx="6129833" cy="28273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Offering a complete solution</a:t>
            </a:r>
          </a:p>
          <a:p>
            <a:r>
              <a:rPr lang="en-US" dirty="0"/>
              <a:t>Top-quality support</a:t>
            </a:r>
          </a:p>
          <a:p>
            <a:r>
              <a:rPr lang="en-US" dirty="0"/>
              <a:t>Top-qualified team</a:t>
            </a:r>
          </a:p>
          <a:p>
            <a:r>
              <a:rPr lang="en-GB" dirty="0"/>
              <a:t>Leading</a:t>
            </a:r>
            <a:r>
              <a:rPr lang="en-US" dirty="0"/>
              <a:t> technical equipment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2" name="Picture 11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1428834"/>
            <a:ext cx="3022134" cy="17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b="1" dirty="0"/>
              <a:t>services company</a:t>
            </a:r>
          </a:p>
          <a:p>
            <a:r>
              <a:rPr lang="en-GB" dirty="0"/>
              <a:t>Business application</a:t>
            </a:r>
            <a:br>
              <a:rPr lang="en-GB" dirty="0"/>
            </a:br>
            <a:r>
              <a:rPr lang="en-GB" dirty="0"/>
              <a:t>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dirty="0">
                <a:hlinkClick r:id="rId2"/>
              </a:rPr>
              <a:t>https://www.indeavr.com/en/careers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15" descr="Text,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326" y="1404000"/>
            <a:ext cx="4494704" cy="15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65598" cy="5528766"/>
          </a:xfrm>
        </p:spPr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dirty="0" err="1"/>
              <a:t>FinTech</a:t>
            </a:r>
            <a:r>
              <a:rPr lang="en-US" dirty="0"/>
              <a:t> platform</a:t>
            </a:r>
          </a:p>
          <a:p>
            <a:r>
              <a:rPr lang="en-US" dirty="0" err="1"/>
              <a:t>Microservices</a:t>
            </a:r>
            <a:r>
              <a:rPr lang="en-US" dirty="0"/>
              <a:t>. CI/CD. </a:t>
            </a:r>
            <a:br>
              <a:rPr lang="en-US" dirty="0"/>
            </a:br>
            <a:r>
              <a:rPr lang="en-US" dirty="0"/>
              <a:t>Autonomous teams. </a:t>
            </a:r>
          </a:p>
          <a:p>
            <a:r>
              <a:rPr lang="en-US" dirty="0"/>
              <a:t>Java-based stack. Open to developers with any tech background. </a:t>
            </a:r>
          </a:p>
          <a:p>
            <a:r>
              <a:rPr lang="en-US" dirty="0">
                <a:hlinkClick r:id="rId2"/>
              </a:rPr>
              <a:t>https://taulia.com/company/careers/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Taulia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142" y="1404000"/>
            <a:ext cx="4830856" cy="17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1" y="3797413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28" y="3797412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93" y="3797411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2480103" y="5519431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4907788" y="5519430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7458709" y="5519429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15" name="Picture 14" descr="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85" y="1449000"/>
            <a:ext cx="4221108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7965" r="9814" b="20467"/>
          <a:stretch/>
        </p:blipFill>
        <p:spPr>
          <a:xfrm>
            <a:off x="7802441" y="1514822"/>
            <a:ext cx="4262030" cy="1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</a:t>
            </a:r>
            <a:r>
              <a:rPr lang="bg-BG" dirty="0"/>
              <a:t> </a:t>
            </a:r>
            <a:r>
              <a:rPr lang="en-US" dirty="0"/>
              <a:t>of innovative </a:t>
            </a:r>
            <a:br>
              <a:rPr lang="en-US" dirty="0"/>
            </a:br>
            <a:r>
              <a:rPr lang="en-US" b="1" dirty="0"/>
              <a:t>Web and mobile projects</a:t>
            </a:r>
          </a:p>
          <a:p>
            <a:r>
              <a:rPr lang="en-GB" dirty="0"/>
              <a:t>40 clients in 15 countries</a:t>
            </a:r>
          </a:p>
          <a:p>
            <a:r>
              <a:rPr lang="en-GB" dirty="0"/>
              <a:t>Financial apps, blockchain, 	</a:t>
            </a:r>
            <a:br>
              <a:rPr lang="en-GB" dirty="0"/>
            </a:br>
            <a:r>
              <a:rPr lang="en-GB" dirty="0"/>
              <a:t>e-commerce, artificial</a:t>
            </a:r>
            <a:br>
              <a:rPr lang="en-GB" dirty="0"/>
            </a:br>
            <a:r>
              <a:rPr lang="en-GB" dirty="0"/>
              <a:t>intelligence, big data</a:t>
            </a:r>
          </a:p>
          <a:p>
            <a:r>
              <a:rPr lang="en-US" dirty="0"/>
              <a:t>Friendly community and availability for 100% remote work</a:t>
            </a:r>
          </a:p>
          <a:p>
            <a:r>
              <a:rPr lang="en-US" dirty="0">
                <a:hlinkClick r:id="rId3"/>
              </a:rPr>
              <a:t>https://motion-software.com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</a:t>
            </a:r>
            <a:r>
              <a:rPr lang="en-US" dirty="0"/>
              <a:t> Software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9" name="Picture 4" descr="Background patter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80" y="1581288"/>
            <a:ext cx="3046494" cy="19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Welcome to </a:t>
            </a:r>
            <a:r>
              <a:rPr lang="en-US" b="1" dirty="0" err="1"/>
              <a:t>SoftUni</a:t>
            </a:r>
            <a:endParaRPr lang="en-GB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Trainers</a:t>
            </a:r>
            <a:endParaRPr lang="en-US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/>
              <a:t>Learning </a:t>
            </a:r>
            <a:r>
              <a:rPr lang="en-GB" b="1" dirty="0"/>
              <a:t>Paths</a:t>
            </a:r>
            <a:r>
              <a:rPr lang="en-GB" dirty="0"/>
              <a:t> and </a:t>
            </a:r>
            <a:r>
              <a:rPr lang="en-GB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2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B695-22D4-4908-9BFF-D2FF745DF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0" y="1134000"/>
            <a:ext cx="11521937" cy="5623250"/>
          </a:xfrm>
        </p:spPr>
        <p:txBody>
          <a:bodyPr>
            <a:noAutofit/>
          </a:bodyPr>
          <a:lstStyle/>
          <a:p>
            <a:r>
              <a:rPr lang="en-GB" sz="3600" dirty="0"/>
              <a:t>Co-Founder of SoftUni</a:t>
            </a:r>
            <a:endParaRPr lang="bg-BG" sz="3600" dirty="0"/>
          </a:p>
          <a:p>
            <a:r>
              <a:rPr lang="en-US" sz="3600" noProof="1"/>
              <a:t>Training &amp; Inspiration Manager </a:t>
            </a:r>
            <a:br>
              <a:rPr lang="en-US" sz="3600" noProof="1"/>
            </a:br>
            <a:r>
              <a:rPr lang="en-US" sz="3600" noProof="1"/>
              <a:t>@ Software University (SoftUni)</a:t>
            </a:r>
          </a:p>
          <a:p>
            <a:r>
              <a:rPr lang="en-US" sz="3600" noProof="1"/>
              <a:t>20+ years as software developer</a:t>
            </a:r>
          </a:p>
          <a:p>
            <a:r>
              <a:rPr lang="en-US" sz="3600" noProof="1"/>
              <a:t>10+ years experience as trainer</a:t>
            </a:r>
          </a:p>
          <a:p>
            <a:r>
              <a:rPr lang="en-US" sz="3600" noProof="1"/>
              <a:t>Author of 8 programming books</a:t>
            </a:r>
          </a:p>
          <a:p>
            <a:r>
              <a:rPr lang="en-US" sz="3600" noProof="1"/>
              <a:t>Speaker at hundreds of events</a:t>
            </a:r>
          </a:p>
          <a:p>
            <a:r>
              <a:rPr lang="en-US" sz="3600" noProof="1"/>
              <a:t>Web site &amp; blog: </a:t>
            </a:r>
            <a:r>
              <a:rPr lang="en-US" sz="3600" noProof="1">
                <a:hlinkClick r:id="rId3"/>
              </a:rPr>
              <a:t>nakov.com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F7797B-2085-4BAF-9038-226455B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Svetlin Nakov, PhD</a:t>
            </a:r>
            <a:endParaRPr lang="en-US" dirty="0"/>
          </a:p>
        </p:txBody>
      </p:sp>
      <p:pic>
        <p:nvPicPr>
          <p:cNvPr id="7" name="Picture 2" descr="http://i3.ytimg.com/vi/JAbubLwXYC4/maxresdefault.jpg">
            <a:extLst>
              <a:ext uri="{FF2B5EF4-FFF2-40B4-BE49-F238E27FC236}">
                <a16:creationId xmlns:a16="http://schemas.microsoft.com/office/drawing/2014/main" id="{7BFFEA6A-F7AB-45A4-B241-5EEFA539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0" t="3317" r="4460" b="39457"/>
          <a:stretch/>
        </p:blipFill>
        <p:spPr bwMode="auto">
          <a:xfrm>
            <a:off x="7941000" y="1854000"/>
            <a:ext cx="3647113" cy="364711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5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7127" y="1387062"/>
            <a:ext cx="7852855" cy="5236938"/>
          </a:xfrm>
        </p:spPr>
        <p:txBody>
          <a:bodyPr vert="horz" lIns="108000" tIns="36000" rIns="108000" bIns="36000" rtlCol="0" anchor="t">
            <a:normAutofit/>
          </a:bodyPr>
          <a:lstStyle/>
          <a:p>
            <a:pPr marL="608965" lvl="2" indent="-304165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Experience with .NET and </a:t>
            </a:r>
            <a:br>
              <a:rPr lang="en-US" sz="3400" dirty="0"/>
            </a:br>
            <a:r>
              <a:rPr lang="en-US" sz="3400" dirty="0"/>
              <a:t>MEAN ecosystems</a:t>
            </a:r>
            <a:endParaRPr lang="en-US" sz="3400" dirty="0">
              <a:cs typeface="Calibri"/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Senior software engineer in News </a:t>
            </a:r>
            <a:br>
              <a:rPr lang="bg-BG" sz="3400" dirty="0"/>
            </a:br>
            <a:r>
              <a:rPr lang="en-US" sz="3400" dirty="0"/>
              <a:t>UK Bulgaria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Working with </a:t>
            </a:r>
            <a:r>
              <a:rPr lang="en-US" sz="3400" dirty="0" err="1"/>
              <a:t>GoLang</a:t>
            </a:r>
            <a:r>
              <a:rPr lang="en-US" sz="3400" dirty="0"/>
              <a:t> and Amazon </a:t>
            </a:r>
            <a:br>
              <a:rPr lang="bg-BG" sz="3400" dirty="0"/>
            </a:br>
            <a:r>
              <a:rPr lang="en-US" sz="3400" dirty="0"/>
              <a:t>Web Services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Teodor</a:t>
            </a:r>
            <a:r>
              <a:rPr lang="en-US" dirty="0"/>
              <a:t> </a:t>
            </a:r>
            <a:r>
              <a:rPr lang="en-US" dirty="0" err="1"/>
              <a:t>Kurtev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99493-3178-4C1D-A748-EEC55867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82" y="1854000"/>
            <a:ext cx="3735000" cy="3735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90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55513-3031-4C19-B38E-CE8EC2147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trainer @ SoftUni </a:t>
            </a:r>
          </a:p>
          <a:p>
            <a:pPr lvl="1"/>
            <a:r>
              <a:rPr lang="en-US" dirty="0"/>
              <a:t>C++, C#, Java, Data Structures and others</a:t>
            </a:r>
          </a:p>
          <a:p>
            <a:r>
              <a:rPr lang="en-US" dirty="0"/>
              <a:t>Developer @ VirtualRacingSchool.com</a:t>
            </a:r>
          </a:p>
          <a:p>
            <a:pPr lvl="1"/>
            <a:r>
              <a:rPr lang="en-US" dirty="0"/>
              <a:t>Java, JavaScript, C++</a:t>
            </a:r>
          </a:p>
          <a:p>
            <a:r>
              <a:rPr lang="en-US" dirty="0"/>
              <a:t>Experience</a:t>
            </a:r>
          </a:p>
          <a:p>
            <a:pPr lvl="1"/>
            <a:r>
              <a:rPr lang="en-US" dirty="0"/>
              <a:t>4+ years training, 10+ years coding</a:t>
            </a:r>
          </a:p>
          <a:p>
            <a:r>
              <a:rPr lang="en-US" dirty="0"/>
              <a:t>Wrote a driving simulator once in high</a:t>
            </a:r>
            <a:br>
              <a:rPr lang="en-US" dirty="0"/>
            </a:br>
            <a:r>
              <a:rPr lang="en-US" dirty="0"/>
              <a:t> school (DriveFreeZ award)</a:t>
            </a:r>
          </a:p>
          <a:p>
            <a:r>
              <a:rPr lang="en-US" dirty="0"/>
              <a:t>Played around with OpenGL, Bullet Physics SDK, WinRT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C179-0D43-4AC7-BC52-8763FC32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Georgi Georgiev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5CE4F-615C-468E-81D9-C21DA6911D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1494000"/>
            <a:ext cx="3693004" cy="4191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273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539000"/>
            <a:ext cx="7965000" cy="4968000"/>
          </a:xfrm>
        </p:spPr>
        <p:txBody>
          <a:bodyPr>
            <a:normAutofit/>
          </a:bodyPr>
          <a:lstStyle/>
          <a:p>
            <a:r>
              <a:rPr lang="en-US" dirty="0"/>
              <a:t>Nearly 5 years experience as a </a:t>
            </a:r>
            <a:br>
              <a:rPr lang="en-US" dirty="0"/>
            </a:br>
            <a:r>
              <a:rPr lang="en-US" dirty="0"/>
              <a:t>technical trainer in the IT field</a:t>
            </a:r>
          </a:p>
          <a:p>
            <a:r>
              <a:rPr lang="en-US" dirty="0"/>
              <a:t>Head of the R&amp;D Unit at Software University</a:t>
            </a:r>
          </a:p>
          <a:p>
            <a:r>
              <a:rPr lang="en-US" dirty="0"/>
              <a:t>Former Director of the Education Department </a:t>
            </a:r>
          </a:p>
          <a:p>
            <a:r>
              <a:rPr lang="en-US" dirty="0"/>
              <a:t>JavaScript enthusiast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/>
              <a:t>Viktor Kostadinov</a:t>
            </a:r>
            <a:endParaRPr lang="en-US" dirty="0"/>
          </a:p>
        </p:txBody>
      </p:sp>
      <p:pic>
        <p:nvPicPr>
          <p:cNvPr id="6" name="Picture 5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61BCEE4C-DD17-4C92-98E2-EF568E78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00" y="1989000"/>
            <a:ext cx="3645000" cy="381511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9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000" y="1330102"/>
            <a:ext cx="7885500" cy="5529262"/>
          </a:xfrm>
        </p:spPr>
        <p:txBody>
          <a:bodyPr>
            <a:normAutofit/>
          </a:bodyPr>
          <a:lstStyle/>
          <a:p>
            <a:r>
              <a:rPr lang="en-US" dirty="0"/>
              <a:t>Educational Director at </a:t>
            </a:r>
            <a:r>
              <a:rPr lang="en-US" dirty="0" err="1"/>
              <a:t>SoftUni</a:t>
            </a:r>
            <a:endParaRPr lang="en-US" dirty="0"/>
          </a:p>
          <a:p>
            <a:r>
              <a:rPr lang="en-US" dirty="0"/>
              <a:t>15</a:t>
            </a:r>
            <a:r>
              <a:rPr lang="bg-BG" dirty="0"/>
              <a:t>+</a:t>
            </a:r>
            <a:r>
              <a:rPr lang="en-US" dirty="0"/>
              <a:t> years of experience as </a:t>
            </a:r>
            <a:br>
              <a:rPr lang="bg-BG" dirty="0"/>
            </a:br>
            <a:r>
              <a:rPr lang="en-US" dirty="0"/>
              <a:t>a Technical Trainer and a Product Presenter</a:t>
            </a:r>
          </a:p>
          <a:p>
            <a:r>
              <a:rPr lang="en-US" dirty="0"/>
              <a:t>Founder and Business </a:t>
            </a:r>
            <a:br>
              <a:rPr lang="bg-BG" dirty="0"/>
            </a:br>
            <a:r>
              <a:rPr lang="en-US" dirty="0"/>
              <a:t>OWL at </a:t>
            </a:r>
            <a:r>
              <a:rPr lang="en-US" dirty="0" err="1"/>
              <a:t>Znam.b</a:t>
            </a:r>
            <a:r>
              <a:rPr lang="bg-BG" dirty="0"/>
              <a:t>е</a:t>
            </a:r>
            <a:endParaRPr lang="en-US" dirty="0"/>
          </a:p>
          <a:p>
            <a:r>
              <a:rPr lang="en-US" dirty="0"/>
              <a:t>Fluent in Java, C#, HTML/CSS, </a:t>
            </a:r>
            <a:br>
              <a:rPr lang="bg-BG" dirty="0"/>
            </a:br>
            <a:r>
              <a:rPr lang="en-US" dirty="0"/>
              <a:t>JavaScript, Python, PHP, 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Angel </a:t>
            </a:r>
            <a:r>
              <a:rPr lang="en-US" dirty="0" err="1"/>
              <a:t>Georgiev</a:t>
            </a:r>
            <a:endParaRPr lang="en-US" dirty="0"/>
          </a:p>
        </p:txBody>
      </p:sp>
      <p:pic>
        <p:nvPicPr>
          <p:cNvPr id="1030" name="Picture 6" descr="Angel Georgiev (@AcheBG) | Twitter">
            <a:extLst>
              <a:ext uri="{FF2B5EF4-FFF2-40B4-BE49-F238E27FC236}">
                <a16:creationId xmlns:a16="http://schemas.microsoft.com/office/drawing/2014/main" id="{0196A035-FB37-4397-B8C8-2378608E1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00" y="1899000"/>
            <a:ext cx="3690000" cy="369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275234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Senior Developer SDE 3, Nuvolo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Worked at Amazon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John Atanasoff award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Participated in many</a:t>
            </a:r>
            <a:r>
              <a:rPr lang="bg-BG" sz="3600" dirty="0"/>
              <a:t> </a:t>
            </a:r>
            <a:r>
              <a:rPr lang="en-US" sz="3600" dirty="0"/>
              <a:t>programming contests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6+ years of experience as a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Viktor Dakov</a:t>
            </a:r>
            <a:endParaRPr lang="en-US" noProof="1"/>
          </a:p>
        </p:txBody>
      </p:sp>
      <p:pic>
        <p:nvPicPr>
          <p:cNvPr id="1034" name="Picture 10" descr="Image may contain: 1 per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9"/>
          <a:stretch/>
        </p:blipFill>
        <p:spPr bwMode="auto">
          <a:xfrm>
            <a:off x="7697440" y="1674000"/>
            <a:ext cx="3573560" cy="418484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2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0" y="1764000"/>
            <a:ext cx="7356000" cy="4587875"/>
          </a:xfrm>
        </p:spPr>
        <p:txBody>
          <a:bodyPr>
            <a:normAutofit/>
          </a:bodyPr>
          <a:lstStyle/>
          <a:p>
            <a:pPr lvl="1"/>
            <a:r>
              <a:rPr lang="en-US" sz="3400" dirty="0"/>
              <a:t>Software Developer @</a:t>
            </a:r>
            <a:r>
              <a:rPr lang="bg-BG" sz="3400" dirty="0"/>
              <a:t> </a:t>
            </a:r>
            <a:r>
              <a:rPr lang="en-US" sz="3400" dirty="0"/>
              <a:t>SAP</a:t>
            </a:r>
          </a:p>
          <a:p>
            <a:pPr lvl="1"/>
            <a:r>
              <a:rPr lang="en-US" sz="3400" dirty="0"/>
              <a:t>Oracle Certified Java Professional</a:t>
            </a:r>
          </a:p>
          <a:p>
            <a:pPr lvl="1"/>
            <a:r>
              <a:rPr lang="en-US" sz="3400" dirty="0"/>
              <a:t>Computer and Software Engineering at Technical university of Sofia</a:t>
            </a:r>
            <a:endParaRPr lang="ru-RU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Dimo</a:t>
            </a:r>
            <a:r>
              <a:rPr lang="en-US" dirty="0"/>
              <a:t> </a:t>
            </a:r>
            <a:r>
              <a:rPr lang="en-US" dirty="0" err="1"/>
              <a:t>Georgiev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00" y="1909852"/>
            <a:ext cx="3698461" cy="36791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92E40BC-EA78-46D8-A3BC-5AA7087D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180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000" y="1512640"/>
            <a:ext cx="7076228" cy="4994360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Senior Full-Stack Developer and Team Lead </a:t>
            </a:r>
            <a:r>
              <a:rPr lang="bg-BG" sz="3600" dirty="0">
                <a:ea typeface="+mn-lt"/>
                <a:cs typeface="+mn-lt"/>
              </a:rPr>
              <a:t>@</a:t>
            </a:r>
            <a:r>
              <a:rPr lang="en-US" sz="3600" dirty="0">
                <a:ea typeface="+mn-lt"/>
                <a:cs typeface="+mn-lt"/>
              </a:rPr>
              <a:t> Motion Software</a:t>
            </a:r>
          </a:p>
          <a:p>
            <a:r>
              <a:rPr lang="en-US" sz="3600" dirty="0">
                <a:ea typeface="+mn-lt"/>
                <a:cs typeface="+mn-lt"/>
              </a:rPr>
              <a:t>Technical Trainer @ SoftUni</a:t>
            </a:r>
          </a:p>
          <a:p>
            <a:r>
              <a:rPr lang="en-US" sz="3600" dirty="0">
                <a:ea typeface="+mn-lt"/>
                <a:cs typeface="+mn-lt"/>
              </a:rPr>
              <a:t>Experience in JS, C#, Node.js, 	    React, ASP.NET MVC</a:t>
            </a:r>
          </a:p>
          <a:p>
            <a:r>
              <a:rPr lang="en-US" sz="3600" dirty="0">
                <a:ea typeface="+mn-lt"/>
                <a:cs typeface="+mn-lt"/>
              </a:rPr>
              <a:t>TelerikAcademy Graduate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EA22-E4F8-4DA2-B1DF-8CB272B8A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00" y="1854361"/>
            <a:ext cx="3647856" cy="364363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79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87FCE60-E079-4329-90A8-C8783EF6B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29000"/>
            <a:ext cx="12008498" cy="4707875"/>
          </a:xfrm>
        </p:spPr>
        <p:txBody>
          <a:bodyPr>
            <a:normAutofit/>
          </a:bodyPr>
          <a:lstStyle/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400" dirty="0"/>
              <a:t>Python Software Engineer at IQVIA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400" dirty="0"/>
              <a:t>Full stack freelance developer 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Python, Django 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C#, Angular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HTML,</a:t>
            </a:r>
            <a:r>
              <a:rPr lang="bg-BG" sz="3400" dirty="0"/>
              <a:t> </a:t>
            </a:r>
            <a:r>
              <a:rPr lang="en-US" sz="3400" dirty="0"/>
              <a:t>CSS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jQuery, Flask, Docker</a:t>
            </a:r>
            <a:endParaRPr lang="bg-BG" sz="3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Ines Ivanova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7DC44-1711-45A5-8AC2-2C2AD98FF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36" y="2383339"/>
            <a:ext cx="4798794" cy="319919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53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5" t="2974" r="21" b="29750"/>
          <a:stretch/>
        </p:blipFill>
        <p:spPr bwMode="auto">
          <a:xfrm>
            <a:off x="7851000" y="1973101"/>
            <a:ext cx="3647113" cy="36471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022" y="1454434"/>
            <a:ext cx="11538715" cy="5201066"/>
          </a:xfrm>
        </p:spPr>
        <p:txBody>
          <a:bodyPr>
            <a:normAutofit/>
          </a:bodyPr>
          <a:lstStyle/>
          <a:p>
            <a:r>
              <a:rPr lang="en-GB" sz="3600" noProof="1"/>
              <a:t>Head Of Department at </a:t>
            </a:r>
            <a:br>
              <a:rPr lang="en-GB" sz="3600" noProof="1"/>
            </a:br>
            <a:r>
              <a:rPr lang="en-GB" sz="3600" noProof="1"/>
              <a:t>Information Services Plc.</a:t>
            </a:r>
          </a:p>
          <a:p>
            <a:r>
              <a:rPr lang="en-US" sz="3600" noProof="1"/>
              <a:t>Worked with various technologies</a:t>
            </a:r>
          </a:p>
          <a:p>
            <a:pPr lvl="1"/>
            <a:r>
              <a:rPr lang="en-US" sz="3400" noProof="1"/>
              <a:t>.NET and C#, </a:t>
            </a:r>
            <a:r>
              <a:rPr lang="en-GB" sz="3400" dirty="0"/>
              <a:t>BASIC, Pascal, </a:t>
            </a:r>
            <a:br>
              <a:rPr lang="en-GB" sz="3400" dirty="0"/>
            </a:br>
            <a:r>
              <a:rPr lang="en-GB" sz="3400" dirty="0"/>
              <a:t>Object Pascal, PHP</a:t>
            </a:r>
            <a:endParaRPr lang="en-US" sz="3400" noProof="1"/>
          </a:p>
          <a:p>
            <a:r>
              <a:rPr lang="en-US" sz="3600" noProof="1"/>
              <a:t>More than 15 years of experience</a:t>
            </a:r>
          </a:p>
          <a:p>
            <a:r>
              <a:rPr lang="en-US" sz="3600" noProof="1"/>
              <a:t>Experienced Technical Trainer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BDF4E-D459-41BB-BACF-F86EDF75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Lead @ </a:t>
            </a:r>
            <a:r>
              <a:rPr lang="en-US" dirty="0" err="1"/>
              <a:t>Netinfo</a:t>
            </a:r>
            <a:endParaRPr lang="en-US" dirty="0"/>
          </a:p>
          <a:p>
            <a:r>
              <a:rPr lang="bg-BG" dirty="0"/>
              <a:t>9</a:t>
            </a:r>
            <a:r>
              <a:rPr lang="en-US" dirty="0"/>
              <a:t> years full-stack web developer</a:t>
            </a:r>
          </a:p>
          <a:p>
            <a:r>
              <a:rPr lang="en-US" dirty="0"/>
              <a:t>Back-end / front-end, SEO, UX</a:t>
            </a:r>
          </a:p>
          <a:p>
            <a:r>
              <a:rPr lang="en-US" dirty="0"/>
              <a:t>Making CD / CI Systems</a:t>
            </a:r>
          </a:p>
          <a:p>
            <a:r>
              <a:rPr lang="en-US" dirty="0"/>
              <a:t>Current projects: Gong.bg, Nova.bg, </a:t>
            </a:r>
            <a:br>
              <a:rPr lang="bg-BG" dirty="0"/>
            </a:br>
            <a:r>
              <a:rPr lang="en-US" dirty="0"/>
              <a:t>Dariknews.bg, Vesti.bg, Sinoptik.bg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57246-A907-4C98-B8CE-AF6DAE3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Veselin</a:t>
            </a:r>
            <a:r>
              <a:rPr lang="en-GB" dirty="0"/>
              <a:t> </a:t>
            </a:r>
            <a:r>
              <a:rPr lang="en-GB" dirty="0" err="1"/>
              <a:t>Vachev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86FD-8590-4315-ADEF-B2208B8B65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92A6A-6AFB-4AC8-BE4A-2B564C2ED9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33" y="2221661"/>
            <a:ext cx="4725001" cy="315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0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2C3C4-1454-4FB8-8B85-E3D08717C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468889"/>
            <a:ext cx="7313862" cy="5201066"/>
          </a:xfrm>
        </p:spPr>
        <p:txBody>
          <a:bodyPr>
            <a:normAutofit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Software Engineer with many years of experience with</a:t>
            </a:r>
            <a:r>
              <a:rPr lang="bg-BG" sz="3400" dirty="0"/>
              <a:t> </a:t>
            </a:r>
            <a:r>
              <a:rPr lang="en-US" sz="3400" dirty="0"/>
              <a:t>various</a:t>
            </a:r>
            <a:r>
              <a:rPr lang="bg-BG" sz="3400" dirty="0"/>
              <a:t> </a:t>
            </a:r>
            <a:r>
              <a:rPr lang="en-US" sz="3400" dirty="0"/>
              <a:t>technologies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Teacher at TUES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Many years of experience as a Trainer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He has worked with Scala, Akka,</a:t>
            </a:r>
            <a:br>
              <a:rPr lang="en-US" sz="3400" noProof="1"/>
            </a:br>
            <a:r>
              <a:rPr lang="en-US" sz="3400" noProof="1"/>
              <a:t>Java and JavaScript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E87D8-A081-4693-B9C7-2E44EB3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Bankin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3944-755F-44ED-A99F-8997164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295" y="2259000"/>
            <a:ext cx="4459442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EBF203C-10CD-4C9E-AC6D-EA5F42217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7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3.ytimg.com/vi/wU0jMKRIcdo/maxresdefault.jpg">
            <a:extLst>
              <a:ext uri="{FF2B5EF4-FFF2-40B4-BE49-F238E27FC236}">
                <a16:creationId xmlns:a16="http://schemas.microsoft.com/office/drawing/2014/main" id="{7E834B49-C82D-4809-8573-9AD009AD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7941000" y="1899000"/>
            <a:ext cx="3647113" cy="36471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" y="1196124"/>
            <a:ext cx="11573492" cy="5561125"/>
          </a:xfrm>
        </p:spPr>
        <p:txBody>
          <a:bodyPr>
            <a:normAutofit fontScale="92500" lnSpcReduction="10000"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noProof="1"/>
              <a:t>Senior Full Stack Developer in SoftUni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10+ years in IT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8+ years of experience as a </a:t>
            </a:r>
            <a:br>
              <a:rPr lang="en-US" dirty="0"/>
            </a:br>
            <a:r>
              <a:rPr lang="en-US" dirty="0"/>
              <a:t>Technical Trainer in Telerik Academy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Front-end developer by heart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Software developer by need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Experience with all popular mobile platforms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Android, iOS, Windows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nl-NL" sz="3200" dirty="0"/>
              <a:t>Fluent in Node.js, .NET, Angular, Java, C++</a:t>
            </a:r>
            <a:endParaRPr lang="bg-BG" sz="3200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200" dirty="0"/>
              <a:t>"</a:t>
            </a:r>
            <a:r>
              <a:rPr lang="en-US" sz="3200" dirty="0"/>
              <a:t>30 under 30" - Forbes </a:t>
            </a:r>
            <a:r>
              <a:rPr lang="bg-BG" sz="3200" dirty="0"/>
              <a:t>2017</a:t>
            </a:r>
            <a:r>
              <a:rPr lang="en-US" sz="3200" dirty="0"/>
              <a:t> - Education</a:t>
            </a:r>
            <a:endParaRPr lang="nl-NL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Doncho Minkov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9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BDF4E-D459-41BB-BACF-F86EDF75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Trainer @ </a:t>
            </a:r>
            <a:r>
              <a:rPr lang="en-US" sz="3600" dirty="0" err="1"/>
              <a:t>SoftUni</a:t>
            </a:r>
            <a:endParaRPr lang="en-US" sz="3600" dirty="0"/>
          </a:p>
          <a:p>
            <a:r>
              <a:rPr lang="en-US" sz="3600" dirty="0"/>
              <a:t>Front-End</a:t>
            </a:r>
            <a:r>
              <a:rPr lang="bg-BG" sz="3600" dirty="0"/>
              <a:t> </a:t>
            </a:r>
            <a:r>
              <a:rPr lang="en-US" sz="3600" dirty="0"/>
              <a:t>Developer @VMware </a:t>
            </a:r>
            <a:br>
              <a:rPr lang="en-US" sz="3600" dirty="0"/>
            </a:br>
            <a:r>
              <a:rPr lang="en-US" sz="3600" dirty="0"/>
              <a:t>and is working on the whole process </a:t>
            </a:r>
            <a:br>
              <a:rPr lang="en-US" sz="3600" dirty="0"/>
            </a:br>
            <a:r>
              <a:rPr lang="en-US" sz="3600" dirty="0"/>
              <a:t>of developing:</a:t>
            </a:r>
          </a:p>
          <a:p>
            <a:pPr lvl="1"/>
            <a:r>
              <a:rPr lang="en-US" sz="3400" dirty="0"/>
              <a:t>Design, Implementation, </a:t>
            </a:r>
            <a:br>
              <a:rPr lang="en-US" sz="3400" dirty="0"/>
            </a:br>
            <a:r>
              <a:rPr lang="en-US" sz="3400" dirty="0"/>
              <a:t>Testing, Optimizing</a:t>
            </a:r>
          </a:p>
          <a:p>
            <a:r>
              <a:rPr lang="en-US" sz="3600" dirty="0"/>
              <a:t>Top Student @ </a:t>
            </a:r>
            <a:r>
              <a:rPr lang="en-US" sz="3600" dirty="0" err="1"/>
              <a:t>SoftUni</a:t>
            </a:r>
            <a:endParaRPr lang="en-US" sz="3600" dirty="0"/>
          </a:p>
          <a:p>
            <a:r>
              <a:rPr lang="en-US" sz="3600" dirty="0"/>
              <a:t>Experience in creating Enterprise applications with Angular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57246-A907-4C98-B8CE-AF6DAE3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Georgi </a:t>
            </a:r>
            <a:r>
              <a:rPr lang="en-US" dirty="0" err="1"/>
              <a:t>Stoimenov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0C2C3-1188-4AE6-A0EB-3017585E07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00" y="1899000"/>
            <a:ext cx="3360000" cy="33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0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112875"/>
          </a:xfrm>
        </p:spPr>
        <p:txBody>
          <a:bodyPr/>
          <a:lstStyle/>
          <a:p>
            <a:r>
              <a:rPr lang="en-US" dirty="0"/>
              <a:t>Front-end Developer @ </a:t>
            </a:r>
            <a:r>
              <a:rPr lang="en-US" dirty="0" err="1"/>
              <a:t>Blubito</a:t>
            </a:r>
            <a:r>
              <a:rPr lang="en-US" dirty="0"/>
              <a:t> AG</a:t>
            </a:r>
          </a:p>
          <a:p>
            <a:r>
              <a:rPr lang="en-US" dirty="0"/>
              <a:t> Passionate about </a:t>
            </a:r>
            <a:r>
              <a:rPr lang="en-US" dirty="0" err="1"/>
              <a:t>Vue</a:t>
            </a:r>
            <a:r>
              <a:rPr lang="en-US" dirty="0"/>
              <a:t>, JavaScript &amp; CSS</a:t>
            </a:r>
          </a:p>
          <a:p>
            <a:r>
              <a:rPr lang="en-US" dirty="0"/>
              <a:t> Experienced with </a:t>
            </a:r>
            <a:r>
              <a:rPr lang="en-US" dirty="0" err="1"/>
              <a:t>Vue</a:t>
            </a:r>
            <a:r>
              <a:rPr lang="en-US" dirty="0"/>
              <a:t>, React, Gatsby, Svelte, Angular</a:t>
            </a:r>
          </a:p>
          <a:p>
            <a:r>
              <a:rPr lang="en-US" dirty="0"/>
              <a:t> Getting involved more with </a:t>
            </a:r>
            <a:r>
              <a:rPr lang="en-US" dirty="0" err="1"/>
              <a:t>NodeJS</a:t>
            </a:r>
            <a:r>
              <a:rPr lang="en-US" dirty="0"/>
              <a:t> &amp; 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Petrov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764000"/>
            <a:ext cx="3690000" cy="383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80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"/>
          <a:stretch/>
        </p:blipFill>
        <p:spPr bwMode="auto">
          <a:xfrm>
            <a:off x="7671000" y="1944000"/>
            <a:ext cx="3646163" cy="36461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3500" noProof="1"/>
              <a:t>Various job titles at the same time:</a:t>
            </a:r>
          </a:p>
          <a:p>
            <a:pPr lvl="1"/>
            <a:r>
              <a:rPr lang="en-GB" noProof="1"/>
              <a:t>CTO @ SoftUni Dev Team</a:t>
            </a:r>
          </a:p>
          <a:p>
            <a:pPr lvl="1"/>
            <a:r>
              <a:rPr lang="en-GB" noProof="1"/>
              <a:t>Technical Trainer @ SoftUni</a:t>
            </a:r>
          </a:p>
          <a:p>
            <a:pPr lvl="1"/>
            <a:r>
              <a:rPr lang="en-US" noProof="1"/>
              <a:t>Creator of open-source </a:t>
            </a:r>
            <a:br>
              <a:rPr lang="bg-BG" noProof="1"/>
            </a:br>
            <a:r>
              <a:rPr lang="en-US" noProof="1"/>
              <a:t>libraries for ASP.NET</a:t>
            </a:r>
          </a:p>
          <a:p>
            <a:pPr lvl="2"/>
            <a:r>
              <a:rPr lang="en-US" noProof="1"/>
              <a:t>MyTested.AspNetCore.Mvc</a:t>
            </a:r>
          </a:p>
          <a:p>
            <a:pPr lvl="1"/>
            <a:r>
              <a:rPr lang="en-GB" noProof="1"/>
              <a:t>Mathematical competitions champion</a:t>
            </a:r>
          </a:p>
          <a:p>
            <a:r>
              <a:rPr lang="en-GB" sz="3500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9398" y="6538817"/>
            <a:ext cx="405257" cy="194583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3" y1="30565" x2="7189" y2="36301"/>
                        <a14:foregroundMark x1="26556" y1="8219" x2="28004" y2="11644"/>
                        <a14:foregroundMark x1="5043" y1="62586" x2="6491" y2="41438"/>
                        <a14:foregroundMark x1="34818" y1="47175" x2="33745" y2="43750"/>
                        <a14:foregroundMark x1="42328" y1="40240" x2="42006" y2="35103"/>
                        <a14:foregroundMark x1="40182" y1="63185" x2="40558" y2="58562"/>
                        <a14:foregroundMark x1="48444" y1="56849" x2="48444" y2="51712"/>
                        <a14:foregroundMark x1="45923" y1="79195" x2="45923" y2="74058"/>
                        <a14:foregroundMark x1="53112" y1="71147" x2="56330" y2="66010"/>
                        <a14:foregroundMark x1="53112" y1="91182" x2="53112" y2="87757"/>
                        <a14:foregroundMark x1="60998" y1="85531" x2="62071" y2="80908"/>
                        <a14:backgroundMark x1="41631" y1="11644" x2="74249" y2="11644"/>
                        <a14:backgroundMark x1="11159" y1="76370" x2="25483" y2="80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000" y="2043466"/>
            <a:ext cx="7365000" cy="46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814097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2042309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122611" y="4342799"/>
            <a:ext cx="1844824" cy="87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60869" y="4342799"/>
            <a:ext cx="606566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491107"/>
            <a:ext cx="4562168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Fundamentals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0153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380800" y="5365166"/>
            <a:ext cx="5214091" cy="706802"/>
            <a:chOff x="3503612" y="5666405"/>
            <a:chExt cx="4573730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400" dirty="0"/>
              <a:t>The "</a:t>
            </a:r>
            <a:r>
              <a:rPr lang="en-US" sz="3400" b="1" dirty="0"/>
              <a:t>Software University</a:t>
            </a:r>
            <a:r>
              <a:rPr lang="en-US" sz="34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3" y="2741039"/>
            <a:ext cx="5690345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9F0F4-3ED6-472B-A433-83EF20E0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2" y="1391822"/>
            <a:ext cx="1758211" cy="175821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4405134-F300-4030-A7E2-0A23D4A4C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88" y="2854604"/>
            <a:ext cx="2659131" cy="151950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0467"/>
          <a:stretch/>
        </p:blipFill>
        <p:spPr>
          <a:xfrm>
            <a:off x="3882697" y="5301550"/>
            <a:ext cx="4173036" cy="136732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0220" r="4121" b="6578"/>
          <a:stretch/>
        </p:blipFill>
        <p:spPr>
          <a:xfrm>
            <a:off x="8669972" y="1224862"/>
            <a:ext cx="3420000" cy="1800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" y="5253448"/>
            <a:ext cx="3387314" cy="140806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852525"/>
            <a:ext cx="2953395" cy="2216326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C2C72FA-551E-4848-897A-ADE3CB2FA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4065995"/>
            <a:ext cx="3393105" cy="115601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CE39ED70-FF59-475C-BBB5-94AFF55F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1" y="3372209"/>
            <a:ext cx="2756894" cy="149090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73811D35-BA35-44E3-AD5A-2AACE855CC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1" y="2725641"/>
            <a:ext cx="3696057" cy="136732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hlinkClick r:id="rId20"/>
            <a:extLst>
              <a:ext uri="{FF2B5EF4-FFF2-40B4-BE49-F238E27FC236}">
                <a16:creationId xmlns:a16="http://schemas.microsoft.com/office/drawing/2014/main" id="{2A7DB228-8D59-4367-804C-D8790DA121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97" y="4764658"/>
            <a:ext cx="2446935" cy="1658179"/>
          </a:xfrm>
          <a:prstGeom prst="rect">
            <a:avLst/>
          </a:prstGeom>
        </p:spPr>
      </p:pic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1528909"/>
            <a:ext cx="2485055" cy="11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603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b="1" dirty="0"/>
              <a:t>Gaming company</a:t>
            </a:r>
            <a:r>
              <a:rPr lang="bg-BG" dirty="0"/>
              <a:t>, </a:t>
            </a:r>
            <a:r>
              <a:rPr lang="en-US" dirty="0"/>
              <a:t>founded</a:t>
            </a:r>
            <a:br>
              <a:rPr lang="bg-BG" dirty="0"/>
            </a:br>
            <a:r>
              <a:rPr lang="en-US" dirty="0"/>
              <a:t>back in 2005 in Sofia</a:t>
            </a:r>
          </a:p>
          <a:p>
            <a:r>
              <a:rPr lang="en-US" dirty="0"/>
              <a:t>Over 50,000,000</a:t>
            </a:r>
            <a:br>
              <a:rPr lang="bg-BG" dirty="0"/>
            </a:br>
            <a:r>
              <a:rPr lang="en-US" dirty="0"/>
              <a:t>registered players</a:t>
            </a:r>
          </a:p>
          <a:p>
            <a:r>
              <a:rPr lang="en-US" dirty="0"/>
              <a:t>Introduced the first browser games in Bulgaria</a:t>
            </a:r>
          </a:p>
          <a:p>
            <a:r>
              <a:rPr lang="en-GB" dirty="0"/>
              <a:t>Looking for PHP Game Dev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 Software</a:t>
            </a:r>
          </a:p>
        </p:txBody>
      </p:sp>
      <p:pic>
        <p:nvPicPr>
          <p:cNvPr id="13314" name="Picture 2" descr="https://www.xs-software.com/img/games/logos/ladypopular-logo.png">
            <a:extLst>
              <a:ext uri="{FF2B5EF4-FFF2-40B4-BE49-F238E27FC236}">
                <a16:creationId xmlns:a16="http://schemas.microsoft.com/office/drawing/2014/main" id="{0FC143F7-9EA5-4130-BC3F-368BD488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2" y="4998280"/>
            <a:ext cx="4176525" cy="14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xs-software.com/img/games/logos/khanwars-logo.png">
            <a:extLst>
              <a:ext uri="{FF2B5EF4-FFF2-40B4-BE49-F238E27FC236}">
                <a16:creationId xmlns:a16="http://schemas.microsoft.com/office/drawing/2014/main" id="{1B82D8E3-242D-4A57-BEB9-BE75AD06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11" y="4998280"/>
            <a:ext cx="3829048" cy="13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xs-software.com/img/games/logos/ragewar-logo.png">
            <a:extLst>
              <a:ext uri="{FF2B5EF4-FFF2-40B4-BE49-F238E27FC236}">
                <a16:creationId xmlns:a16="http://schemas.microsoft.com/office/drawing/2014/main" id="{0262D02C-862E-46B2-A44E-3E581AAB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7" y="4948739"/>
            <a:ext cx="4319644" cy="14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6D61A13-635C-4259-BF4B-8BB44AF31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00" y="1359000"/>
            <a:ext cx="2330777" cy="23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4127</TotalTime>
  <Words>1593</Words>
  <Application>Microsoft Office PowerPoint</Application>
  <PresentationFormat>Widescreen</PresentationFormat>
  <Paragraphs>300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SoftUni Diamond Partners</vt:lpstr>
      <vt:lpstr>Educational Partners</vt:lpstr>
      <vt:lpstr>XS Software</vt:lpstr>
      <vt:lpstr>Coca-Cola HBC – Bulgaria</vt:lpstr>
      <vt:lpstr>CreateX</vt:lpstr>
      <vt:lpstr>SmartIT</vt:lpstr>
      <vt:lpstr>Draft Kings</vt:lpstr>
      <vt:lpstr>SuperHosting</vt:lpstr>
      <vt:lpstr>Indeavr</vt:lpstr>
      <vt:lpstr>Taulia</vt:lpstr>
      <vt:lpstr>Software Group</vt:lpstr>
      <vt:lpstr>Postbank</vt:lpstr>
      <vt:lpstr>Motion Software</vt:lpstr>
      <vt:lpstr>The Trainers</vt:lpstr>
      <vt:lpstr>Svetlin Nakov, PhD</vt:lpstr>
      <vt:lpstr>Teodor Kurtev</vt:lpstr>
      <vt:lpstr>Georgi Georgiev</vt:lpstr>
      <vt:lpstr>Viktor Kostadinov</vt:lpstr>
      <vt:lpstr>Angel Georgiev</vt:lpstr>
      <vt:lpstr>Viktor Dakov</vt:lpstr>
      <vt:lpstr>Dimo Georgiev</vt:lpstr>
      <vt:lpstr>Ivaylo Papazov</vt:lpstr>
      <vt:lpstr>Ines Ivanova</vt:lpstr>
      <vt:lpstr>Stamo Petkov</vt:lpstr>
      <vt:lpstr>Veselin Vachev</vt:lpstr>
      <vt:lpstr>Nikolay Bankin</vt:lpstr>
      <vt:lpstr>Doncho Minkov</vt:lpstr>
      <vt:lpstr>Georgi Stoimenov</vt:lpstr>
      <vt:lpstr>Simeon Petrov</vt:lpstr>
      <vt:lpstr>Ivaylo Kenov</vt:lpstr>
      <vt:lpstr>Learning Paths and Opportunities</vt:lpstr>
      <vt:lpstr>Software Engineering: Educational Program</vt:lpstr>
      <vt:lpstr>Curriculum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Aleksandra Raykova</cp:lastModifiedBy>
  <cp:revision>169</cp:revision>
  <dcterms:created xsi:type="dcterms:W3CDTF">2018-05-23T13:08:44Z</dcterms:created>
  <dcterms:modified xsi:type="dcterms:W3CDTF">2022-01-10T17:26:17Z</dcterms:modified>
  <cp:category>SoftUni; Software University</cp:category>
</cp:coreProperties>
</file>